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7" r:id="rId7"/>
    <p:sldId id="262" r:id="rId8"/>
    <p:sldId id="263" r:id="rId9"/>
    <p:sldId id="264" r:id="rId10"/>
    <p:sldId id="265" r:id="rId11"/>
    <p:sldId id="261" r:id="rId12"/>
    <p:sldId id="266"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1338" y="7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411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752207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amma.app" TargetMode="External"/><Relationship Id="rId9"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web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2980"/>
            <a:ext cx="14630400" cy="8229600"/>
          </a:xfrm>
          <a:prstGeom prst="rect">
            <a:avLst/>
          </a:prstGeom>
          <a:solidFill>
            <a:srgbClr val="FFFFFF">
              <a:alpha val="75000"/>
            </a:srgbClr>
          </a:solidFill>
          <a:ln/>
        </p:spPr>
        <p:txBody>
          <a:bodyPr/>
          <a:lstStyle/>
          <a:p>
            <a:endParaRPr lang="en-IN"/>
          </a:p>
        </p:txBody>
      </p:sp>
      <p:sp>
        <p:nvSpPr>
          <p:cNvPr id="5" name="Text 1"/>
          <p:cNvSpPr/>
          <p:nvPr/>
        </p:nvSpPr>
        <p:spPr>
          <a:xfrm>
            <a:off x="290036" y="2430304"/>
            <a:ext cx="7477601" cy="1853088"/>
          </a:xfrm>
          <a:prstGeom prst="rect">
            <a:avLst/>
          </a:prstGeom>
          <a:noFill/>
          <a:ln/>
        </p:spPr>
        <p:txBody>
          <a:bodyPr wrap="square" rtlCol="0" anchor="t"/>
          <a:lstStyle/>
          <a:p>
            <a:pPr marL="0" indent="0">
              <a:lnSpc>
                <a:spcPts val="6561"/>
              </a:lnSpc>
              <a:buNone/>
            </a:pPr>
            <a:r>
              <a:rPr lang="en-US" sz="360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Morse Code to Text Converter for Paralyzed Individuals</a:t>
            </a:r>
            <a:endParaRPr lang="en-US" sz="3600"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 name="Text 2"/>
          <p:cNvSpPr/>
          <p:nvPr/>
        </p:nvSpPr>
        <p:spPr>
          <a:xfrm>
            <a:off x="290035" y="4403526"/>
            <a:ext cx="7477601" cy="1421606"/>
          </a:xfrm>
          <a:prstGeom prst="rect">
            <a:avLst/>
          </a:prstGeom>
          <a:noFill/>
          <a:ln/>
        </p:spPr>
        <p:txBody>
          <a:bodyPr wrap="squar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Our project aims to develop an innovative Morse code to text converter specifically designed to assist paralyzed individuals. The device utilizes an embedded system with an eye blinking method, an IR sensor, and a TTS circuit.</a:t>
            </a:r>
            <a:endParaRPr lang="en-US" sz="2000" dirty="0"/>
          </a:p>
        </p:txBody>
      </p:sp>
      <p:sp>
        <p:nvSpPr>
          <p:cNvPr id="7" name="Shape 3"/>
          <p:cNvSpPr/>
          <p:nvPr/>
        </p:nvSpPr>
        <p:spPr>
          <a:xfrm>
            <a:off x="833199" y="6189226"/>
            <a:ext cx="355402" cy="355402"/>
          </a:xfrm>
          <a:prstGeom prst="roundRect">
            <a:avLst>
              <a:gd name="adj" fmla="val 25726039"/>
            </a:avLst>
          </a:prstGeom>
          <a:noFill/>
          <a:ln w="7620">
            <a:solidFill>
              <a:srgbClr val="FFFFFF"/>
            </a:solidFill>
            <a:prstDash val="solid"/>
          </a:ln>
        </p:spPr>
      </p:sp>
      <p:sp>
        <p:nvSpPr>
          <p:cNvPr id="9" name="Text 4"/>
          <p:cNvSpPr/>
          <p:nvPr/>
        </p:nvSpPr>
        <p:spPr>
          <a:xfrm>
            <a:off x="290036" y="6294358"/>
            <a:ext cx="2720340" cy="388858"/>
          </a:xfrm>
          <a:prstGeom prst="rect">
            <a:avLst/>
          </a:prstGeom>
          <a:noFill/>
          <a:ln/>
        </p:spPr>
        <p:txBody>
          <a:bodyPr wrap="none" rtlCol="0" anchor="t"/>
          <a:lstStyle/>
          <a:p>
            <a:pPr marL="0" indent="0" algn="l">
              <a:lnSpc>
                <a:spcPts val="3062"/>
              </a:lnSpc>
              <a:buNone/>
            </a:pPr>
            <a:r>
              <a:rPr lang="en-US" sz="1600" b="1" dirty="0">
                <a:solidFill>
                  <a:srgbClr val="272525"/>
                </a:solidFill>
                <a:latin typeface="Eudoxus Sans" pitchFamily="34" charset="0"/>
                <a:ea typeface="Eudoxus Sans" pitchFamily="34" charset="-122"/>
              </a:rPr>
              <a:t>Presented by </a:t>
            </a:r>
          </a:p>
          <a:p>
            <a:pPr marL="342900" indent="-342900" algn="l">
              <a:lnSpc>
                <a:spcPts val="3062"/>
              </a:lnSpc>
              <a:buFont typeface="Arial" panose="020B0604020202020204" pitchFamily="34" charset="0"/>
              <a:buChar char="•"/>
            </a:pPr>
            <a:r>
              <a:rPr lang="en-US" sz="1600" b="1" dirty="0">
                <a:solidFill>
                  <a:srgbClr val="272525"/>
                </a:solidFill>
                <a:latin typeface="Eudoxus Sans" pitchFamily="34" charset="0"/>
                <a:ea typeface="Eudoxus Sans" pitchFamily="34" charset="-122"/>
              </a:rPr>
              <a:t>Rahul Ipte (2130331372503)</a:t>
            </a:r>
          </a:p>
          <a:p>
            <a:pPr marL="342900" indent="-342900">
              <a:lnSpc>
                <a:spcPts val="3062"/>
              </a:lnSpc>
              <a:buFont typeface="Arial" panose="020B0604020202020204" pitchFamily="34" charset="0"/>
              <a:buChar char="•"/>
            </a:pPr>
            <a:r>
              <a:rPr lang="en-US" sz="1600" b="1" dirty="0">
                <a:solidFill>
                  <a:srgbClr val="272525"/>
                </a:solidFill>
                <a:latin typeface="Eudoxus Sans" pitchFamily="34" charset="0"/>
                <a:ea typeface="Eudoxus Sans" pitchFamily="34" charset="-122"/>
              </a:rPr>
              <a:t>Diksha Kharvilkar (2130331372503</a:t>
            </a:r>
            <a:r>
              <a:rPr lang="en-US" sz="2187" b="1" dirty="0">
                <a:solidFill>
                  <a:srgbClr val="272525"/>
                </a:solidFill>
                <a:latin typeface="Eudoxus Sans" pitchFamily="34" charset="0"/>
                <a:ea typeface="Eudoxus Sans" pitchFamily="34" charset="-122"/>
              </a:rPr>
              <a:t>)</a:t>
            </a:r>
            <a:endParaRPr lang="en-US" sz="2187" dirty="0"/>
          </a:p>
          <a:p>
            <a:pPr marL="342900" indent="-342900" algn="l">
              <a:lnSpc>
                <a:spcPts val="3062"/>
              </a:lnSpc>
              <a:buFont typeface="Arial" panose="020B0604020202020204" pitchFamily="34" charset="0"/>
              <a:buChar char="•"/>
            </a:pPr>
            <a:endParaRPr lang="en-US" sz="2187" dirty="0"/>
          </a:p>
        </p:txBody>
      </p:sp>
      <p:pic>
        <p:nvPicPr>
          <p:cNvPr id="10" name="Image 3"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13" name="Picture 12">
            <a:extLst>
              <a:ext uri="{FF2B5EF4-FFF2-40B4-BE49-F238E27FC236}">
                <a16:creationId xmlns:a16="http://schemas.microsoft.com/office/drawing/2014/main" id="{246A5DD0-EE40-3CC3-B40F-AE92FCFDD22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222" b="96000" l="9778" r="89778">
                        <a14:foregroundMark x1="25778" y1="10667" x2="46717" y2="4055"/>
                        <a14:foregroundMark x1="52367" y1="3086" x2="69778" y2="8889"/>
                        <a14:foregroundMark x1="32000" y1="89333" x2="56000" y2="93333"/>
                        <a14:foregroundMark x1="56000" y1="93333" x2="61487" y2="92178"/>
                        <a14:foregroundMark x1="46222" y1="96000" x2="50667" y2="96000"/>
                        <a14:foregroundMark x1="64889" y1="2222" x2="60444" y2="4000"/>
                        <a14:backgroundMark x1="47556" y1="2667" x2="52889" y2="2222"/>
                        <a14:backgroundMark x1="67111" y1="91111" x2="63111" y2="93333"/>
                        <a14:backgroundMark x1="63111" y1="93333" x2="62222" y2="93333"/>
                      </a14:backgroundRemoval>
                    </a14:imgEffect>
                  </a14:imgLayer>
                </a14:imgProps>
              </a:ext>
            </a:extLst>
          </a:blip>
          <a:stretch>
            <a:fillRect/>
          </a:stretch>
        </p:blipFill>
        <p:spPr>
          <a:xfrm>
            <a:off x="197860" y="214210"/>
            <a:ext cx="1981481" cy="1981481"/>
          </a:xfrm>
          <a:prstGeom prst="rect">
            <a:avLst/>
          </a:prstGeom>
        </p:spPr>
      </p:pic>
      <p:sp>
        <p:nvSpPr>
          <p:cNvPr id="14" name="TextBox 13">
            <a:extLst>
              <a:ext uri="{FF2B5EF4-FFF2-40B4-BE49-F238E27FC236}">
                <a16:creationId xmlns:a16="http://schemas.microsoft.com/office/drawing/2014/main" id="{D2F4A4F4-2173-36B9-8B87-36E83798AF12}"/>
              </a:ext>
            </a:extLst>
          </p:cNvPr>
          <p:cNvSpPr txBox="1"/>
          <p:nvPr/>
        </p:nvSpPr>
        <p:spPr>
          <a:xfrm>
            <a:off x="2377201" y="356890"/>
            <a:ext cx="5305425" cy="830997"/>
          </a:xfrm>
          <a:prstGeom prst="rect">
            <a:avLst/>
          </a:prstGeom>
          <a:noFill/>
        </p:spPr>
        <p:txBody>
          <a:bodyPr wrap="square" rtlCol="0">
            <a:spAutoFit/>
          </a:bodyPr>
          <a:lstStyle/>
          <a:p>
            <a:r>
              <a:rPr lang="en-IN" sz="2400" dirty="0">
                <a:latin typeface="Georgia Pro Cond Light" panose="02040306050405020303" pitchFamily="18" charset="0"/>
              </a:rPr>
              <a:t>Dr. Babasaheb Ambedkar Technological University, Lonere </a:t>
            </a:r>
          </a:p>
        </p:txBody>
      </p:sp>
      <p:sp>
        <p:nvSpPr>
          <p:cNvPr id="15" name="TextBox 14">
            <a:extLst>
              <a:ext uri="{FF2B5EF4-FFF2-40B4-BE49-F238E27FC236}">
                <a16:creationId xmlns:a16="http://schemas.microsoft.com/office/drawing/2014/main" id="{3542363A-D7DA-F2A6-9156-E5A6ABBCF8BB}"/>
              </a:ext>
            </a:extLst>
          </p:cNvPr>
          <p:cNvSpPr txBox="1"/>
          <p:nvPr/>
        </p:nvSpPr>
        <p:spPr>
          <a:xfrm>
            <a:off x="2377201" y="1195448"/>
            <a:ext cx="5305425" cy="461665"/>
          </a:xfrm>
          <a:prstGeom prst="rect">
            <a:avLst/>
          </a:prstGeom>
          <a:noFill/>
        </p:spPr>
        <p:txBody>
          <a:bodyPr wrap="square" rtlCol="0">
            <a:spAutoFit/>
          </a:bodyPr>
          <a:lstStyle/>
          <a:p>
            <a:r>
              <a:rPr lang="en-IN" sz="2400" dirty="0">
                <a:latin typeface="Georgia Pro Cond Light" panose="02040306050405020303" pitchFamily="18" charset="0"/>
              </a:rPr>
              <a:t>E&amp;TC</a:t>
            </a:r>
          </a:p>
        </p:txBody>
      </p:sp>
      <p:pic>
        <p:nvPicPr>
          <p:cNvPr id="17" name="Picture 16">
            <a:extLst>
              <a:ext uri="{FF2B5EF4-FFF2-40B4-BE49-F238E27FC236}">
                <a16:creationId xmlns:a16="http://schemas.microsoft.com/office/drawing/2014/main" id="{77C8F689-B577-0CCE-3E4B-4A6567453689}"/>
              </a:ext>
            </a:extLst>
          </p:cNvPr>
          <p:cNvPicPr>
            <a:picLocks noChangeAspect="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artisticPastelsSmooth/>
                    </a14:imgEffect>
                  </a14:imgLayer>
                </a14:imgProps>
              </a:ext>
            </a:extLst>
          </a:blip>
          <a:srcRect r="22039"/>
          <a:stretch/>
        </p:blipFill>
        <p:spPr>
          <a:xfrm>
            <a:off x="8057671" y="-32980"/>
            <a:ext cx="6572730" cy="85959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2890123"/>
            <a:ext cx="840486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Conclusion and Final Thoughts</a:t>
            </a:r>
            <a:endParaRPr lang="en-US" sz="4374" dirty="0"/>
          </a:p>
        </p:txBody>
      </p:sp>
      <p:sp>
        <p:nvSpPr>
          <p:cNvPr id="7" name="Text 3"/>
          <p:cNvSpPr/>
          <p:nvPr/>
        </p:nvSpPr>
        <p:spPr>
          <a:xfrm>
            <a:off x="2037993" y="3917752"/>
            <a:ext cx="10554414"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Morse code to text converter equipped with the eye blinking method and IR sensor offers a transformative solution for paralyzed individuals, fostering enhanced communication and autonomy. As the technology advances, the potential for broader applications and continued advancements in assistive devices becomes increasingly promising.</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2898338"/>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Demonstration of the System in Action</a:t>
            </a:r>
            <a:endParaRPr lang="en-US" sz="4374" dirty="0"/>
          </a:p>
        </p:txBody>
      </p:sp>
      <p:sp>
        <p:nvSpPr>
          <p:cNvPr id="7" name="Text 3"/>
          <p:cNvSpPr/>
          <p:nvPr/>
        </p:nvSpPr>
        <p:spPr>
          <a:xfrm>
            <a:off x="2037993" y="4620339"/>
            <a:ext cx="10554414"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We will provide a visual demonstration to showcase the seamless functionality of the Morse code to text conversion system with the integrated eye blinking method and IR sensor.</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E5745E-D34C-CE55-3E4A-9F2983FCA14F}"/>
              </a:ext>
            </a:extLst>
          </p:cNvPr>
          <p:cNvSpPr/>
          <p:nvPr/>
        </p:nvSpPr>
        <p:spPr>
          <a:xfrm>
            <a:off x="2076450" y="3086100"/>
            <a:ext cx="10106025" cy="1569660"/>
          </a:xfrm>
          <a:prstGeom prst="rect">
            <a:avLst/>
          </a:prstGeom>
          <a:noFill/>
        </p:spPr>
        <p:txBody>
          <a:bodyPr wrap="square" lIns="91440" tIns="45720" rIns="91440" bIns="45720">
            <a:spAutoFit/>
          </a:bodyPr>
          <a:lstStyle/>
          <a:p>
            <a:pPr algn="ctr"/>
            <a:r>
              <a:rPr lang="en-US"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 </a:t>
            </a:r>
          </a:p>
        </p:txBody>
      </p:sp>
    </p:spTree>
    <p:extLst>
      <p:ext uri="{BB962C8B-B14F-4D97-AF65-F5344CB8AC3E}">
        <p14:creationId xmlns:p14="http://schemas.microsoft.com/office/powerpoint/2010/main" val="277566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698659"/>
            <a:ext cx="729234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Explanation of Morse Code</a:t>
            </a:r>
            <a:endParaRPr lang="en-US" sz="4374" dirty="0"/>
          </a:p>
        </p:txBody>
      </p:sp>
      <p:pic>
        <p:nvPicPr>
          <p:cNvPr id="5" name="Image 1"/>
          <p:cNvPicPr>
            <a:picLocks noChangeAspect="1"/>
          </p:cNvPicPr>
          <p:nvPr/>
        </p:nvPicPr>
        <p:blipFill>
          <a:blip r:embed="rId4"/>
          <a:srcRect/>
          <a:stretch/>
        </p:blipFill>
        <p:spPr>
          <a:xfrm>
            <a:off x="2476946" y="1743075"/>
            <a:ext cx="4105573" cy="3397210"/>
          </a:xfrm>
          <a:prstGeom prst="rect">
            <a:avLst/>
          </a:prstGeom>
        </p:spPr>
      </p:pic>
      <p:sp>
        <p:nvSpPr>
          <p:cNvPr id="6" name="Text 2"/>
          <p:cNvSpPr/>
          <p:nvPr/>
        </p:nvSpPr>
        <p:spPr>
          <a:xfrm>
            <a:off x="2037993" y="5273516"/>
            <a:ext cx="2491740"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Morse Code Basics</a:t>
            </a:r>
            <a:endParaRPr lang="en-US" sz="2187" dirty="0"/>
          </a:p>
        </p:txBody>
      </p:sp>
      <p:sp>
        <p:nvSpPr>
          <p:cNvPr id="7" name="Text 3"/>
          <p:cNvSpPr/>
          <p:nvPr/>
        </p:nvSpPr>
        <p:spPr>
          <a:xfrm>
            <a:off x="2037993" y="5753933"/>
            <a:ext cx="5110520"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Morse code is a method used in telecommunication to encode text characters as sequences of two different signal durations. It's still relevant today due to its simplicity and effectiveness.</a:t>
            </a:r>
            <a:endParaRPr lang="en-US" sz="1750" dirty="0"/>
          </a:p>
        </p:txBody>
      </p:sp>
      <p:pic>
        <p:nvPicPr>
          <p:cNvPr id="8" name="Image 2" descr="preencoded.png"/>
          <p:cNvPicPr>
            <a:picLocks noChangeAspect="1"/>
          </p:cNvPicPr>
          <p:nvPr/>
        </p:nvPicPr>
        <p:blipFill>
          <a:blip r:embed="rId5"/>
          <a:stretch>
            <a:fillRect/>
          </a:stretch>
        </p:blipFill>
        <p:spPr>
          <a:xfrm>
            <a:off x="7481768" y="1837373"/>
            <a:ext cx="5110639" cy="3158609"/>
          </a:xfrm>
          <a:prstGeom prst="rect">
            <a:avLst/>
          </a:prstGeom>
        </p:spPr>
      </p:pic>
      <p:sp>
        <p:nvSpPr>
          <p:cNvPr id="9" name="Text 4"/>
          <p:cNvSpPr/>
          <p:nvPr/>
        </p:nvSpPr>
        <p:spPr>
          <a:xfrm>
            <a:off x="7481768" y="5273635"/>
            <a:ext cx="3070860"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Historical Significance</a:t>
            </a:r>
            <a:endParaRPr lang="en-US" sz="2187" dirty="0"/>
          </a:p>
        </p:txBody>
      </p:sp>
      <p:sp>
        <p:nvSpPr>
          <p:cNvPr id="10" name="Text 5"/>
          <p:cNvSpPr/>
          <p:nvPr/>
        </p:nvSpPr>
        <p:spPr>
          <a:xfrm>
            <a:off x="7481768" y="5754053"/>
            <a:ext cx="5110639"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Morse code played a significant role in early telecommunications and is recognized for its crucial contributions in times of need, such as during war and emergency situations.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52318" y="1088529"/>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Overview of Embedded System with IR Sensor and TTS Circuit</a:t>
            </a:r>
            <a:endParaRPr lang="en-US" sz="4374" dirty="0"/>
          </a:p>
        </p:txBody>
      </p:sp>
      <p:sp>
        <p:nvSpPr>
          <p:cNvPr id="7" name="Shape 3"/>
          <p:cNvSpPr/>
          <p:nvPr/>
        </p:nvSpPr>
        <p:spPr>
          <a:xfrm>
            <a:off x="2037993" y="3255645"/>
            <a:ext cx="3370064" cy="3440192"/>
          </a:xfrm>
          <a:prstGeom prst="roundRect">
            <a:avLst>
              <a:gd name="adj" fmla="val 2967"/>
            </a:avLst>
          </a:prstGeom>
          <a:solidFill>
            <a:srgbClr val="CCEEFF"/>
          </a:solidFill>
          <a:ln w="13811">
            <a:solidFill>
              <a:srgbClr val="B2D4E5"/>
            </a:solidFill>
            <a:prstDash val="solid"/>
          </a:ln>
        </p:spPr>
      </p:sp>
      <p:sp>
        <p:nvSpPr>
          <p:cNvPr id="8" name="Text 4"/>
          <p:cNvSpPr/>
          <p:nvPr/>
        </p:nvSpPr>
        <p:spPr>
          <a:xfrm>
            <a:off x="2273975" y="3491627"/>
            <a:ext cx="253746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Embedded System</a:t>
            </a:r>
            <a:endParaRPr lang="en-US" sz="2187" dirty="0"/>
          </a:p>
        </p:txBody>
      </p:sp>
      <p:sp>
        <p:nvSpPr>
          <p:cNvPr id="9" name="Text 5"/>
          <p:cNvSpPr/>
          <p:nvPr/>
        </p:nvSpPr>
        <p:spPr>
          <a:xfrm>
            <a:off x="2273975" y="3972044"/>
            <a:ext cx="2898100" cy="2487811"/>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embedded system provides the foundation for the Morse code to text conversion process, enabling efficient signal processing and data transmission.</a:t>
            </a:r>
            <a:endParaRPr lang="en-US" sz="1750" dirty="0"/>
          </a:p>
        </p:txBody>
      </p:sp>
      <p:sp>
        <p:nvSpPr>
          <p:cNvPr id="10" name="Shape 6"/>
          <p:cNvSpPr/>
          <p:nvPr/>
        </p:nvSpPr>
        <p:spPr>
          <a:xfrm>
            <a:off x="5630228" y="3255645"/>
            <a:ext cx="3370064" cy="3440192"/>
          </a:xfrm>
          <a:prstGeom prst="roundRect">
            <a:avLst>
              <a:gd name="adj" fmla="val 2967"/>
            </a:avLst>
          </a:prstGeom>
          <a:solidFill>
            <a:srgbClr val="CCEEFF"/>
          </a:solidFill>
          <a:ln w="13811">
            <a:solidFill>
              <a:srgbClr val="B2D4E5"/>
            </a:solidFill>
            <a:prstDash val="solid"/>
          </a:ln>
        </p:spPr>
      </p:sp>
      <p:sp>
        <p:nvSpPr>
          <p:cNvPr id="11" name="Text 7"/>
          <p:cNvSpPr/>
          <p:nvPr/>
        </p:nvSpPr>
        <p:spPr>
          <a:xfrm>
            <a:off x="5866209" y="3491627"/>
            <a:ext cx="2221944"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IR Sensor</a:t>
            </a:r>
            <a:endParaRPr lang="en-US" sz="2187" dirty="0"/>
          </a:p>
        </p:txBody>
      </p:sp>
      <p:sp>
        <p:nvSpPr>
          <p:cNvPr id="12" name="Text 8"/>
          <p:cNvSpPr/>
          <p:nvPr/>
        </p:nvSpPr>
        <p:spPr>
          <a:xfrm>
            <a:off x="5866209" y="3972044"/>
            <a:ext cx="2898100"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IR sensor serves as a pivotal element, detecting</a:t>
            </a:r>
          </a:p>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subtle eye blinking patterns to interpret Morse code input from the user.</a:t>
            </a:r>
            <a:endParaRPr lang="en-US" sz="1750" dirty="0"/>
          </a:p>
        </p:txBody>
      </p:sp>
      <p:sp>
        <p:nvSpPr>
          <p:cNvPr id="13" name="Shape 9"/>
          <p:cNvSpPr/>
          <p:nvPr/>
        </p:nvSpPr>
        <p:spPr>
          <a:xfrm>
            <a:off x="9222462" y="3255645"/>
            <a:ext cx="3370064" cy="3440192"/>
          </a:xfrm>
          <a:prstGeom prst="roundRect">
            <a:avLst>
              <a:gd name="adj" fmla="val 2967"/>
            </a:avLst>
          </a:prstGeom>
          <a:solidFill>
            <a:srgbClr val="CCEEFF"/>
          </a:solidFill>
          <a:ln w="13811">
            <a:solidFill>
              <a:srgbClr val="B2D4E5"/>
            </a:solidFill>
            <a:prstDash val="solid"/>
          </a:ln>
        </p:spPr>
      </p:sp>
      <p:sp>
        <p:nvSpPr>
          <p:cNvPr id="14" name="Text 10"/>
          <p:cNvSpPr/>
          <p:nvPr/>
        </p:nvSpPr>
        <p:spPr>
          <a:xfrm>
            <a:off x="9458444" y="3491627"/>
            <a:ext cx="2221944"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TTS Circuit</a:t>
            </a:r>
            <a:endParaRPr lang="en-US" sz="2187" dirty="0"/>
          </a:p>
        </p:txBody>
      </p:sp>
      <p:sp>
        <p:nvSpPr>
          <p:cNvPr id="15" name="Text 11"/>
          <p:cNvSpPr/>
          <p:nvPr/>
        </p:nvSpPr>
        <p:spPr>
          <a:xfrm>
            <a:off x="9458444" y="3972044"/>
            <a:ext cx="2898100"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Text-to-Speech (TTS) circuit converts the decoded Morse code into audible speech, ensuring seamless communication of the generated text.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202299"/>
          </a:xfrm>
          <a:prstGeom prst="rect">
            <a:avLst/>
          </a:prstGeom>
        </p:spPr>
      </p:pic>
      <p:sp>
        <p:nvSpPr>
          <p:cNvPr id="5" name="Text 1"/>
          <p:cNvSpPr/>
          <p:nvPr/>
        </p:nvSpPr>
        <p:spPr>
          <a:xfrm>
            <a:off x="3130629" y="2687003"/>
            <a:ext cx="7764780" cy="550664"/>
          </a:xfrm>
          <a:prstGeom prst="rect">
            <a:avLst/>
          </a:prstGeom>
          <a:noFill/>
          <a:ln/>
        </p:spPr>
        <p:txBody>
          <a:bodyPr wrap="none" rtlCol="0" anchor="t"/>
          <a:lstStyle/>
          <a:p>
            <a:pPr marL="0" indent="0">
              <a:lnSpc>
                <a:spcPts val="4335"/>
              </a:lnSpc>
              <a:buNone/>
            </a:pPr>
            <a:r>
              <a:rPr lang="en-US" sz="3468" b="1" dirty="0">
                <a:solidFill>
                  <a:srgbClr val="000000"/>
                </a:solidFill>
                <a:latin typeface="p22-mackinac-pro" pitchFamily="34" charset="0"/>
                <a:ea typeface="p22-mackinac-pro" pitchFamily="34" charset="-122"/>
                <a:cs typeface="p22-mackinac-pro" pitchFamily="34" charset="-120"/>
              </a:rPr>
              <a:t>Eye Blinking Method with IR Sensor</a:t>
            </a:r>
            <a:endParaRPr lang="en-US" sz="3468" dirty="0"/>
          </a:p>
        </p:txBody>
      </p:sp>
      <p:sp>
        <p:nvSpPr>
          <p:cNvPr id="6" name="Shape 2"/>
          <p:cNvSpPr/>
          <p:nvPr/>
        </p:nvSpPr>
        <p:spPr>
          <a:xfrm>
            <a:off x="3377327" y="3501866"/>
            <a:ext cx="35123" cy="4243030"/>
          </a:xfrm>
          <a:prstGeom prst="roundRect">
            <a:avLst>
              <a:gd name="adj" fmla="val 225741"/>
            </a:avLst>
          </a:prstGeom>
          <a:solidFill>
            <a:srgbClr val="B2D4E5"/>
          </a:solidFill>
          <a:ln/>
        </p:spPr>
      </p:sp>
      <p:sp>
        <p:nvSpPr>
          <p:cNvPr id="7" name="Shape 3"/>
          <p:cNvSpPr/>
          <p:nvPr/>
        </p:nvSpPr>
        <p:spPr>
          <a:xfrm>
            <a:off x="3593009" y="3820061"/>
            <a:ext cx="616625" cy="35123"/>
          </a:xfrm>
          <a:prstGeom prst="roundRect">
            <a:avLst>
              <a:gd name="adj" fmla="val 225741"/>
            </a:avLst>
          </a:prstGeom>
          <a:solidFill>
            <a:srgbClr val="B2D4E5"/>
          </a:solidFill>
          <a:ln/>
        </p:spPr>
      </p:sp>
      <p:sp>
        <p:nvSpPr>
          <p:cNvPr id="8" name="Shape 4"/>
          <p:cNvSpPr/>
          <p:nvPr/>
        </p:nvSpPr>
        <p:spPr>
          <a:xfrm>
            <a:off x="3196650" y="3639503"/>
            <a:ext cx="396359" cy="396359"/>
          </a:xfrm>
          <a:prstGeom prst="roundRect">
            <a:avLst>
              <a:gd name="adj" fmla="val 20004"/>
            </a:avLst>
          </a:prstGeom>
          <a:solidFill>
            <a:srgbClr val="CCEEFF"/>
          </a:solidFill>
          <a:ln w="10954">
            <a:solidFill>
              <a:srgbClr val="B2D4E5"/>
            </a:solidFill>
            <a:prstDash val="solid"/>
          </a:ln>
        </p:spPr>
      </p:sp>
      <p:sp>
        <p:nvSpPr>
          <p:cNvPr id="9" name="Text 5"/>
          <p:cNvSpPr/>
          <p:nvPr/>
        </p:nvSpPr>
        <p:spPr>
          <a:xfrm>
            <a:off x="3341430" y="3672483"/>
            <a:ext cx="106680" cy="330398"/>
          </a:xfrm>
          <a:prstGeom prst="rect">
            <a:avLst/>
          </a:prstGeom>
          <a:noFill/>
          <a:ln/>
        </p:spPr>
        <p:txBody>
          <a:bodyPr wrap="none" rtlCol="0" anchor="t"/>
          <a:lstStyle/>
          <a:p>
            <a:pPr marL="0" indent="0" algn="ctr">
              <a:lnSpc>
                <a:spcPts val="2601"/>
              </a:lnSpc>
              <a:buNone/>
            </a:pPr>
            <a:r>
              <a:rPr lang="en-US" sz="2081" b="1" dirty="0">
                <a:solidFill>
                  <a:srgbClr val="272525"/>
                </a:solidFill>
                <a:latin typeface="p22-mackinac-pro" pitchFamily="34" charset="0"/>
                <a:ea typeface="p22-mackinac-pro" pitchFamily="34" charset="-122"/>
                <a:cs typeface="p22-mackinac-pro" pitchFamily="34" charset="-120"/>
              </a:rPr>
              <a:t>1</a:t>
            </a:r>
            <a:endParaRPr lang="en-US" sz="2081" dirty="0"/>
          </a:p>
        </p:txBody>
      </p:sp>
      <p:sp>
        <p:nvSpPr>
          <p:cNvPr id="10" name="Text 6"/>
          <p:cNvSpPr/>
          <p:nvPr/>
        </p:nvSpPr>
        <p:spPr>
          <a:xfrm>
            <a:off x="4363879" y="3677960"/>
            <a:ext cx="1775460" cy="275273"/>
          </a:xfrm>
          <a:prstGeom prst="rect">
            <a:avLst/>
          </a:prstGeom>
          <a:noFill/>
          <a:ln/>
        </p:spPr>
        <p:txBody>
          <a:bodyPr wrap="none" rtlCol="0" anchor="t"/>
          <a:lstStyle/>
          <a:p>
            <a:pPr marL="0" indent="0" algn="l">
              <a:lnSpc>
                <a:spcPts val="2168"/>
              </a:lnSpc>
              <a:buNone/>
            </a:pPr>
            <a:r>
              <a:rPr lang="en-US" sz="1734" b="1" dirty="0">
                <a:solidFill>
                  <a:srgbClr val="272525"/>
                </a:solidFill>
                <a:latin typeface="p22-mackinac-pro" pitchFamily="34" charset="0"/>
                <a:ea typeface="p22-mackinac-pro" pitchFamily="34" charset="-122"/>
                <a:cs typeface="p22-mackinac-pro" pitchFamily="34" charset="-120"/>
              </a:rPr>
              <a:t>Signal Detection</a:t>
            </a:r>
            <a:endParaRPr lang="en-US" sz="1734" dirty="0"/>
          </a:p>
        </p:txBody>
      </p:sp>
      <p:sp>
        <p:nvSpPr>
          <p:cNvPr id="11" name="Text 7"/>
          <p:cNvSpPr/>
          <p:nvPr/>
        </p:nvSpPr>
        <p:spPr>
          <a:xfrm>
            <a:off x="4363879" y="4058841"/>
            <a:ext cx="7135892" cy="563880"/>
          </a:xfrm>
          <a:prstGeom prst="rect">
            <a:avLst/>
          </a:prstGeom>
          <a:noFill/>
          <a:ln/>
        </p:spPr>
        <p:txBody>
          <a:bodyPr wrap="square" rtlCol="0" anchor="t"/>
          <a:lstStyle/>
          <a:p>
            <a:pPr marL="0" indent="0" algn="l">
              <a:lnSpc>
                <a:spcPts val="2220"/>
              </a:lnSpc>
              <a:buNone/>
            </a:pPr>
            <a:r>
              <a:rPr lang="en-US" sz="1387" dirty="0">
                <a:solidFill>
                  <a:srgbClr val="272525"/>
                </a:solidFill>
                <a:latin typeface="Eudoxus Sans" pitchFamily="34" charset="0"/>
                <a:ea typeface="Eudoxus Sans" pitchFamily="34" charset="-122"/>
                <a:cs typeface="Eudoxus Sans" pitchFamily="34" charset="-120"/>
              </a:rPr>
              <a:t>The IR sensor captures the user's eye blinking movements, distinguishing between deliberate blinks and casual eye movements.</a:t>
            </a:r>
            <a:endParaRPr lang="en-US" sz="1387" dirty="0"/>
          </a:p>
        </p:txBody>
      </p:sp>
      <p:sp>
        <p:nvSpPr>
          <p:cNvPr id="12" name="Shape 8"/>
          <p:cNvSpPr/>
          <p:nvPr/>
        </p:nvSpPr>
        <p:spPr>
          <a:xfrm>
            <a:off x="3593009" y="5293102"/>
            <a:ext cx="616625" cy="35123"/>
          </a:xfrm>
          <a:prstGeom prst="roundRect">
            <a:avLst>
              <a:gd name="adj" fmla="val 225741"/>
            </a:avLst>
          </a:prstGeom>
          <a:solidFill>
            <a:srgbClr val="B2D4E5"/>
          </a:solidFill>
          <a:ln/>
        </p:spPr>
      </p:sp>
      <p:sp>
        <p:nvSpPr>
          <p:cNvPr id="13" name="Shape 9"/>
          <p:cNvSpPr/>
          <p:nvPr/>
        </p:nvSpPr>
        <p:spPr>
          <a:xfrm>
            <a:off x="3196650" y="5112544"/>
            <a:ext cx="396359" cy="396359"/>
          </a:xfrm>
          <a:prstGeom prst="roundRect">
            <a:avLst>
              <a:gd name="adj" fmla="val 20004"/>
            </a:avLst>
          </a:prstGeom>
          <a:solidFill>
            <a:srgbClr val="CCEEFF"/>
          </a:solidFill>
          <a:ln w="10954">
            <a:solidFill>
              <a:srgbClr val="B2D4E5"/>
            </a:solidFill>
            <a:prstDash val="solid"/>
          </a:ln>
        </p:spPr>
      </p:sp>
      <p:sp>
        <p:nvSpPr>
          <p:cNvPr id="14" name="Text 10"/>
          <p:cNvSpPr/>
          <p:nvPr/>
        </p:nvSpPr>
        <p:spPr>
          <a:xfrm>
            <a:off x="3318570" y="5145524"/>
            <a:ext cx="152400" cy="330398"/>
          </a:xfrm>
          <a:prstGeom prst="rect">
            <a:avLst/>
          </a:prstGeom>
          <a:noFill/>
          <a:ln/>
        </p:spPr>
        <p:txBody>
          <a:bodyPr wrap="none" rtlCol="0" anchor="t"/>
          <a:lstStyle/>
          <a:p>
            <a:pPr marL="0" indent="0" algn="ctr">
              <a:lnSpc>
                <a:spcPts val="2601"/>
              </a:lnSpc>
              <a:buNone/>
            </a:pPr>
            <a:r>
              <a:rPr lang="en-US" sz="2081" b="1" dirty="0">
                <a:solidFill>
                  <a:srgbClr val="272525"/>
                </a:solidFill>
                <a:latin typeface="p22-mackinac-pro" pitchFamily="34" charset="0"/>
                <a:ea typeface="p22-mackinac-pro" pitchFamily="34" charset="-122"/>
                <a:cs typeface="p22-mackinac-pro" pitchFamily="34" charset="-120"/>
              </a:rPr>
              <a:t>2</a:t>
            </a:r>
            <a:endParaRPr lang="en-US" sz="2081" dirty="0"/>
          </a:p>
        </p:txBody>
      </p:sp>
      <p:sp>
        <p:nvSpPr>
          <p:cNvPr id="15" name="Text 11"/>
          <p:cNvSpPr/>
          <p:nvPr/>
        </p:nvSpPr>
        <p:spPr>
          <a:xfrm>
            <a:off x="4363879" y="5151001"/>
            <a:ext cx="2842260" cy="275273"/>
          </a:xfrm>
          <a:prstGeom prst="rect">
            <a:avLst/>
          </a:prstGeom>
          <a:noFill/>
          <a:ln/>
        </p:spPr>
        <p:txBody>
          <a:bodyPr wrap="none" rtlCol="0" anchor="t"/>
          <a:lstStyle/>
          <a:p>
            <a:pPr marL="0" indent="0" algn="l">
              <a:lnSpc>
                <a:spcPts val="2168"/>
              </a:lnSpc>
              <a:buNone/>
            </a:pPr>
            <a:r>
              <a:rPr lang="en-US" sz="1734" b="1" dirty="0">
                <a:solidFill>
                  <a:srgbClr val="272525"/>
                </a:solidFill>
                <a:latin typeface="p22-mackinac-pro" pitchFamily="34" charset="0"/>
                <a:ea typeface="p22-mackinac-pro" pitchFamily="34" charset="-122"/>
                <a:cs typeface="p22-mackinac-pro" pitchFamily="34" charset="-120"/>
              </a:rPr>
              <a:t>Morse Code Interpretation</a:t>
            </a:r>
            <a:endParaRPr lang="en-US" sz="1734" dirty="0"/>
          </a:p>
        </p:txBody>
      </p:sp>
      <p:sp>
        <p:nvSpPr>
          <p:cNvPr id="16" name="Text 12"/>
          <p:cNvSpPr/>
          <p:nvPr/>
        </p:nvSpPr>
        <p:spPr>
          <a:xfrm>
            <a:off x="4363879" y="5531882"/>
            <a:ext cx="7135892" cy="563880"/>
          </a:xfrm>
          <a:prstGeom prst="rect">
            <a:avLst/>
          </a:prstGeom>
          <a:noFill/>
          <a:ln/>
        </p:spPr>
        <p:txBody>
          <a:bodyPr wrap="square" rtlCol="0" anchor="t"/>
          <a:lstStyle/>
          <a:p>
            <a:pPr marL="0" indent="0" algn="l">
              <a:lnSpc>
                <a:spcPts val="2220"/>
              </a:lnSpc>
              <a:buNone/>
            </a:pPr>
            <a:r>
              <a:rPr lang="en-US" sz="1387" dirty="0">
                <a:solidFill>
                  <a:srgbClr val="272525"/>
                </a:solidFill>
                <a:latin typeface="Eudoxus Sans" pitchFamily="34" charset="0"/>
                <a:ea typeface="Eudoxus Sans" pitchFamily="34" charset="-122"/>
                <a:cs typeface="Eudoxus Sans" pitchFamily="34" charset="-120"/>
              </a:rPr>
              <a:t>The detected blinks are processed to interpret the corresponding Morse code, enabling the translation of the user's input.</a:t>
            </a:r>
            <a:endParaRPr lang="en-US" sz="1387" dirty="0"/>
          </a:p>
        </p:txBody>
      </p:sp>
      <p:sp>
        <p:nvSpPr>
          <p:cNvPr id="17" name="Shape 13"/>
          <p:cNvSpPr/>
          <p:nvPr/>
        </p:nvSpPr>
        <p:spPr>
          <a:xfrm>
            <a:off x="3593009" y="6766143"/>
            <a:ext cx="616625" cy="35123"/>
          </a:xfrm>
          <a:prstGeom prst="roundRect">
            <a:avLst>
              <a:gd name="adj" fmla="val 225741"/>
            </a:avLst>
          </a:prstGeom>
          <a:solidFill>
            <a:srgbClr val="B2D4E5"/>
          </a:solidFill>
          <a:ln/>
        </p:spPr>
      </p:sp>
      <p:sp>
        <p:nvSpPr>
          <p:cNvPr id="18" name="Shape 14"/>
          <p:cNvSpPr/>
          <p:nvPr/>
        </p:nvSpPr>
        <p:spPr>
          <a:xfrm>
            <a:off x="3196650" y="6585585"/>
            <a:ext cx="396359" cy="396359"/>
          </a:xfrm>
          <a:prstGeom prst="roundRect">
            <a:avLst>
              <a:gd name="adj" fmla="val 20004"/>
            </a:avLst>
          </a:prstGeom>
          <a:solidFill>
            <a:srgbClr val="CCEEFF"/>
          </a:solidFill>
          <a:ln w="10954">
            <a:solidFill>
              <a:srgbClr val="B2D4E5"/>
            </a:solidFill>
            <a:prstDash val="solid"/>
          </a:ln>
        </p:spPr>
      </p:sp>
      <p:sp>
        <p:nvSpPr>
          <p:cNvPr id="19" name="Text 15"/>
          <p:cNvSpPr/>
          <p:nvPr/>
        </p:nvSpPr>
        <p:spPr>
          <a:xfrm>
            <a:off x="3314760" y="6618565"/>
            <a:ext cx="160020" cy="330398"/>
          </a:xfrm>
          <a:prstGeom prst="rect">
            <a:avLst/>
          </a:prstGeom>
          <a:noFill/>
          <a:ln/>
        </p:spPr>
        <p:txBody>
          <a:bodyPr wrap="none" rtlCol="0" anchor="t"/>
          <a:lstStyle/>
          <a:p>
            <a:pPr marL="0" indent="0" algn="ctr">
              <a:lnSpc>
                <a:spcPts val="2601"/>
              </a:lnSpc>
              <a:buNone/>
            </a:pPr>
            <a:r>
              <a:rPr lang="en-US" sz="2081" b="1" dirty="0">
                <a:solidFill>
                  <a:srgbClr val="272525"/>
                </a:solidFill>
                <a:latin typeface="p22-mackinac-pro" pitchFamily="34" charset="0"/>
                <a:ea typeface="p22-mackinac-pro" pitchFamily="34" charset="-122"/>
                <a:cs typeface="p22-mackinac-pro" pitchFamily="34" charset="-120"/>
              </a:rPr>
              <a:t>3</a:t>
            </a:r>
            <a:endParaRPr lang="en-US" sz="2081" dirty="0"/>
          </a:p>
        </p:txBody>
      </p:sp>
      <p:sp>
        <p:nvSpPr>
          <p:cNvPr id="20" name="Text 16"/>
          <p:cNvSpPr/>
          <p:nvPr/>
        </p:nvSpPr>
        <p:spPr>
          <a:xfrm>
            <a:off x="4363879" y="6624042"/>
            <a:ext cx="2034540" cy="275273"/>
          </a:xfrm>
          <a:prstGeom prst="rect">
            <a:avLst/>
          </a:prstGeom>
          <a:noFill/>
          <a:ln/>
        </p:spPr>
        <p:txBody>
          <a:bodyPr wrap="none" rtlCol="0" anchor="t"/>
          <a:lstStyle/>
          <a:p>
            <a:pPr marL="0" indent="0" algn="l">
              <a:lnSpc>
                <a:spcPts val="2168"/>
              </a:lnSpc>
              <a:buNone/>
            </a:pPr>
            <a:r>
              <a:rPr lang="en-US" sz="1734" b="1" dirty="0">
                <a:solidFill>
                  <a:srgbClr val="272525"/>
                </a:solidFill>
                <a:latin typeface="p22-mackinac-pro" pitchFamily="34" charset="0"/>
                <a:ea typeface="p22-mackinac-pro" pitchFamily="34" charset="-122"/>
                <a:cs typeface="p22-mackinac-pro" pitchFamily="34" charset="-120"/>
              </a:rPr>
              <a:t>Real-Time Analysis</a:t>
            </a:r>
            <a:endParaRPr lang="en-US" sz="1734" dirty="0"/>
          </a:p>
        </p:txBody>
      </p:sp>
      <p:sp>
        <p:nvSpPr>
          <p:cNvPr id="21" name="Text 17"/>
          <p:cNvSpPr/>
          <p:nvPr/>
        </p:nvSpPr>
        <p:spPr>
          <a:xfrm>
            <a:off x="4363879" y="7004923"/>
            <a:ext cx="7135892" cy="563880"/>
          </a:xfrm>
          <a:prstGeom prst="rect">
            <a:avLst/>
          </a:prstGeom>
          <a:noFill/>
          <a:ln/>
        </p:spPr>
        <p:txBody>
          <a:bodyPr wrap="square" rtlCol="0" anchor="t"/>
          <a:lstStyle/>
          <a:p>
            <a:pPr marL="0" indent="0" algn="l">
              <a:lnSpc>
                <a:spcPts val="2220"/>
              </a:lnSpc>
              <a:buNone/>
            </a:pPr>
            <a:r>
              <a:rPr lang="en-US" sz="1387" dirty="0">
                <a:solidFill>
                  <a:srgbClr val="272525"/>
                </a:solidFill>
                <a:latin typeface="Eudoxus Sans" pitchFamily="34" charset="0"/>
                <a:ea typeface="Eudoxus Sans" pitchFamily="34" charset="-122"/>
                <a:cs typeface="Eudoxus Sans" pitchFamily="34" charset="-120"/>
              </a:rPr>
              <a:t>The system analyzes the blinking patterns in real time, ensuring accurate decoding of the Morse code signals for text generation.</a:t>
            </a:r>
            <a:endParaRPr lang="en-US" sz="138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3657600" cy="8230791"/>
          </a:xfrm>
          <a:prstGeom prst="rect">
            <a:avLst/>
          </a:prstGeom>
        </p:spPr>
      </p:pic>
      <p:sp>
        <p:nvSpPr>
          <p:cNvPr id="5" name="Text 1"/>
          <p:cNvSpPr/>
          <p:nvPr/>
        </p:nvSpPr>
        <p:spPr>
          <a:xfrm>
            <a:off x="4486156" y="607576"/>
            <a:ext cx="9315688" cy="1381125"/>
          </a:xfrm>
          <a:prstGeom prst="rect">
            <a:avLst/>
          </a:prstGeom>
          <a:noFill/>
          <a:ln/>
        </p:spPr>
        <p:txBody>
          <a:bodyPr wrap="square" rtlCol="0" anchor="t"/>
          <a:lstStyle/>
          <a:p>
            <a:pPr marL="0" indent="0">
              <a:lnSpc>
                <a:spcPts val="5437"/>
              </a:lnSpc>
              <a:buNone/>
            </a:pPr>
            <a:r>
              <a:rPr lang="en-US" sz="4350" b="1" dirty="0">
                <a:solidFill>
                  <a:srgbClr val="000000"/>
                </a:solidFill>
                <a:latin typeface="p22-mackinac-pro" pitchFamily="34" charset="0"/>
                <a:ea typeface="p22-mackinac-pro" pitchFamily="34" charset="-122"/>
                <a:cs typeface="p22-mackinac-pro" pitchFamily="34" charset="-120"/>
              </a:rPr>
              <a:t>Detailed Morse Code to Text Conversion Process</a:t>
            </a:r>
            <a:endParaRPr lang="en-US" sz="4350" dirty="0"/>
          </a:p>
        </p:txBody>
      </p:sp>
      <p:pic>
        <p:nvPicPr>
          <p:cNvPr id="6" name="Image 2" descr="preencoded.png"/>
          <p:cNvPicPr>
            <a:picLocks noChangeAspect="1"/>
          </p:cNvPicPr>
          <p:nvPr/>
        </p:nvPicPr>
        <p:blipFill>
          <a:blip r:embed="rId5"/>
          <a:stretch>
            <a:fillRect/>
          </a:stretch>
        </p:blipFill>
        <p:spPr>
          <a:xfrm>
            <a:off x="4486156" y="2320052"/>
            <a:ext cx="1104781" cy="1767721"/>
          </a:xfrm>
          <a:prstGeom prst="rect">
            <a:avLst/>
          </a:prstGeom>
        </p:spPr>
      </p:pic>
      <p:sp>
        <p:nvSpPr>
          <p:cNvPr id="7" name="Text 2"/>
          <p:cNvSpPr/>
          <p:nvPr/>
        </p:nvSpPr>
        <p:spPr>
          <a:xfrm>
            <a:off x="5922288" y="2540913"/>
            <a:ext cx="2392680" cy="345281"/>
          </a:xfrm>
          <a:prstGeom prst="rect">
            <a:avLst/>
          </a:prstGeom>
          <a:noFill/>
          <a:ln/>
        </p:spPr>
        <p:txBody>
          <a:bodyPr wrap="none" rtlCol="0" anchor="t"/>
          <a:lstStyle/>
          <a:p>
            <a:pPr marL="0" indent="0" algn="l">
              <a:lnSpc>
                <a:spcPts val="2719"/>
              </a:lnSpc>
              <a:buNone/>
            </a:pPr>
            <a:r>
              <a:rPr lang="en-US" sz="2175" b="1" dirty="0">
                <a:solidFill>
                  <a:srgbClr val="272525"/>
                </a:solidFill>
                <a:latin typeface="p22-mackinac-pro" pitchFamily="34" charset="0"/>
                <a:ea typeface="p22-mackinac-pro" pitchFamily="34" charset="-122"/>
                <a:cs typeface="p22-mackinac-pro" pitchFamily="34" charset="-120"/>
              </a:rPr>
              <a:t>Morse Code Input</a:t>
            </a:r>
            <a:endParaRPr lang="en-US" sz="2175" dirty="0"/>
          </a:p>
        </p:txBody>
      </p:sp>
      <p:sp>
        <p:nvSpPr>
          <p:cNvPr id="8" name="Text 3"/>
          <p:cNvSpPr/>
          <p:nvPr/>
        </p:nvSpPr>
        <p:spPr>
          <a:xfrm>
            <a:off x="5922288" y="3018711"/>
            <a:ext cx="7879556" cy="706993"/>
          </a:xfrm>
          <a:prstGeom prst="rect">
            <a:avLst/>
          </a:prstGeom>
          <a:noFill/>
          <a:ln/>
        </p:spPr>
        <p:txBody>
          <a:bodyPr wrap="square" rtlCol="0" anchor="t"/>
          <a:lstStyle/>
          <a:p>
            <a:pPr marL="0" indent="0" algn="l">
              <a:lnSpc>
                <a:spcPts val="2784"/>
              </a:lnSpc>
              <a:buNone/>
            </a:pPr>
            <a:r>
              <a:rPr lang="en-US" sz="1740" dirty="0">
                <a:solidFill>
                  <a:srgbClr val="272525"/>
                </a:solidFill>
                <a:latin typeface="Eudoxus Sans" pitchFamily="34" charset="0"/>
                <a:ea typeface="Eudoxus Sans" pitchFamily="34" charset="-122"/>
                <a:cs typeface="Eudoxus Sans" pitchFamily="34" charset="-120"/>
              </a:rPr>
              <a:t>Users input Morse code through deliberate eye blinking, which is then captured by the IR sensor for further processing.</a:t>
            </a:r>
            <a:endParaRPr lang="en-US" sz="1740" dirty="0"/>
          </a:p>
        </p:txBody>
      </p:sp>
      <p:pic>
        <p:nvPicPr>
          <p:cNvPr id="9" name="Image 3" descr="preencoded.png"/>
          <p:cNvPicPr>
            <a:picLocks noChangeAspect="1"/>
          </p:cNvPicPr>
          <p:nvPr/>
        </p:nvPicPr>
        <p:blipFill>
          <a:blip r:embed="rId6"/>
          <a:stretch>
            <a:fillRect/>
          </a:stretch>
        </p:blipFill>
        <p:spPr>
          <a:xfrm>
            <a:off x="4486156" y="4087773"/>
            <a:ext cx="1104781" cy="1767721"/>
          </a:xfrm>
          <a:prstGeom prst="rect">
            <a:avLst/>
          </a:prstGeom>
        </p:spPr>
      </p:pic>
      <p:sp>
        <p:nvSpPr>
          <p:cNvPr id="10" name="Text 4"/>
          <p:cNvSpPr/>
          <p:nvPr/>
        </p:nvSpPr>
        <p:spPr>
          <a:xfrm>
            <a:off x="5922288" y="4308634"/>
            <a:ext cx="2339340" cy="345281"/>
          </a:xfrm>
          <a:prstGeom prst="rect">
            <a:avLst/>
          </a:prstGeom>
          <a:noFill/>
          <a:ln/>
        </p:spPr>
        <p:txBody>
          <a:bodyPr wrap="none" rtlCol="0" anchor="t"/>
          <a:lstStyle/>
          <a:p>
            <a:pPr marL="0" indent="0" algn="l">
              <a:lnSpc>
                <a:spcPts val="2719"/>
              </a:lnSpc>
              <a:buNone/>
            </a:pPr>
            <a:r>
              <a:rPr lang="en-US" sz="2175" b="1" dirty="0">
                <a:solidFill>
                  <a:srgbClr val="272525"/>
                </a:solidFill>
                <a:latin typeface="p22-mackinac-pro" pitchFamily="34" charset="0"/>
                <a:ea typeface="p22-mackinac-pro" pitchFamily="34" charset="-122"/>
                <a:cs typeface="p22-mackinac-pro" pitchFamily="34" charset="-120"/>
              </a:rPr>
              <a:t>Signal Processing</a:t>
            </a:r>
            <a:endParaRPr lang="en-US" sz="2175" dirty="0"/>
          </a:p>
        </p:txBody>
      </p:sp>
      <p:sp>
        <p:nvSpPr>
          <p:cNvPr id="11" name="Text 5"/>
          <p:cNvSpPr/>
          <p:nvPr/>
        </p:nvSpPr>
        <p:spPr>
          <a:xfrm>
            <a:off x="5922288" y="4786432"/>
            <a:ext cx="7879556" cy="706993"/>
          </a:xfrm>
          <a:prstGeom prst="rect">
            <a:avLst/>
          </a:prstGeom>
          <a:noFill/>
          <a:ln/>
        </p:spPr>
        <p:txBody>
          <a:bodyPr wrap="square" rtlCol="0" anchor="t"/>
          <a:lstStyle/>
          <a:p>
            <a:pPr marL="0" indent="0" algn="l">
              <a:lnSpc>
                <a:spcPts val="2784"/>
              </a:lnSpc>
              <a:buNone/>
            </a:pPr>
            <a:r>
              <a:rPr lang="en-US" sz="1740" dirty="0">
                <a:solidFill>
                  <a:srgbClr val="272525"/>
                </a:solidFill>
                <a:latin typeface="Eudoxus Sans" pitchFamily="34" charset="0"/>
                <a:ea typeface="Eudoxus Sans" pitchFamily="34" charset="-122"/>
                <a:cs typeface="Eudoxus Sans" pitchFamily="34" charset="-120"/>
              </a:rPr>
              <a:t>The system decodes the input Morse code, converting it to text characters for generating coherent messages.</a:t>
            </a:r>
            <a:endParaRPr lang="en-US" sz="1740" dirty="0"/>
          </a:p>
        </p:txBody>
      </p:sp>
      <p:pic>
        <p:nvPicPr>
          <p:cNvPr id="12" name="Image 4" descr="preencoded.png"/>
          <p:cNvPicPr>
            <a:picLocks noChangeAspect="1"/>
          </p:cNvPicPr>
          <p:nvPr/>
        </p:nvPicPr>
        <p:blipFill>
          <a:blip r:embed="rId7"/>
          <a:stretch>
            <a:fillRect/>
          </a:stretch>
        </p:blipFill>
        <p:spPr>
          <a:xfrm>
            <a:off x="4486156" y="5855494"/>
            <a:ext cx="1104781" cy="1767721"/>
          </a:xfrm>
          <a:prstGeom prst="rect">
            <a:avLst/>
          </a:prstGeom>
        </p:spPr>
      </p:pic>
      <p:sp>
        <p:nvSpPr>
          <p:cNvPr id="13" name="Text 6"/>
          <p:cNvSpPr/>
          <p:nvPr/>
        </p:nvSpPr>
        <p:spPr>
          <a:xfrm>
            <a:off x="5922288" y="6076355"/>
            <a:ext cx="2209681" cy="345281"/>
          </a:xfrm>
          <a:prstGeom prst="rect">
            <a:avLst/>
          </a:prstGeom>
          <a:noFill/>
          <a:ln/>
        </p:spPr>
        <p:txBody>
          <a:bodyPr wrap="none" rtlCol="0" anchor="t"/>
          <a:lstStyle/>
          <a:p>
            <a:pPr marL="0" indent="0" algn="l">
              <a:lnSpc>
                <a:spcPts val="2719"/>
              </a:lnSpc>
              <a:buNone/>
            </a:pPr>
            <a:r>
              <a:rPr lang="en-US" sz="2175" b="1" dirty="0">
                <a:solidFill>
                  <a:srgbClr val="272525"/>
                </a:solidFill>
                <a:latin typeface="p22-mackinac-pro" pitchFamily="34" charset="0"/>
                <a:ea typeface="p22-mackinac-pro" pitchFamily="34" charset="-122"/>
                <a:cs typeface="p22-mackinac-pro" pitchFamily="34" charset="-120"/>
              </a:rPr>
              <a:t>Text Generation</a:t>
            </a:r>
            <a:endParaRPr lang="en-US" sz="2175" dirty="0"/>
          </a:p>
        </p:txBody>
      </p:sp>
      <p:sp>
        <p:nvSpPr>
          <p:cNvPr id="14" name="Text 7"/>
          <p:cNvSpPr/>
          <p:nvPr/>
        </p:nvSpPr>
        <p:spPr>
          <a:xfrm>
            <a:off x="5922288" y="6554153"/>
            <a:ext cx="7879556" cy="706993"/>
          </a:xfrm>
          <a:prstGeom prst="rect">
            <a:avLst/>
          </a:prstGeom>
          <a:noFill/>
          <a:ln/>
        </p:spPr>
        <p:txBody>
          <a:bodyPr wrap="square" rtlCol="0" anchor="t"/>
          <a:lstStyle/>
          <a:p>
            <a:pPr marL="0" indent="0" algn="l">
              <a:lnSpc>
                <a:spcPts val="2784"/>
              </a:lnSpc>
              <a:buNone/>
            </a:pPr>
            <a:r>
              <a:rPr lang="en-US" sz="1740" dirty="0">
                <a:solidFill>
                  <a:srgbClr val="272525"/>
                </a:solidFill>
                <a:latin typeface="Eudoxus Sans" pitchFamily="34" charset="0"/>
                <a:ea typeface="Eudoxus Sans" pitchFamily="34" charset="-122"/>
                <a:cs typeface="Eudoxus Sans" pitchFamily="34" charset="-120"/>
              </a:rPr>
              <a:t>The converted Morse code is transformed into clear text, allowing the encoded communication to be readily understood.</a:t>
            </a:r>
            <a:endParaRPr lang="en-US" sz="174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698659"/>
            <a:ext cx="729234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About TTS system</a:t>
            </a:r>
            <a:endParaRPr lang="en-US" sz="4374" dirty="0"/>
          </a:p>
        </p:txBody>
      </p:sp>
      <p:sp>
        <p:nvSpPr>
          <p:cNvPr id="6" name="Text 2"/>
          <p:cNvSpPr/>
          <p:nvPr/>
        </p:nvSpPr>
        <p:spPr>
          <a:xfrm>
            <a:off x="717192" y="2435979"/>
            <a:ext cx="7292340" cy="3357642"/>
          </a:xfrm>
          <a:prstGeom prst="rect">
            <a:avLst/>
          </a:prstGeom>
          <a:solidFill>
            <a:schemeClr val="accent1">
              <a:lumMod val="40000"/>
              <a:lumOff val="60000"/>
              <a:alpha val="50000"/>
            </a:schemeClr>
          </a:solidFill>
          <a:ln>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rtlCol="0" anchor="t"/>
          <a:lstStyle/>
          <a:p>
            <a:pPr marL="0" indent="0" algn="just">
              <a:lnSpc>
                <a:spcPts val="2734"/>
              </a:lnSpc>
              <a:buNone/>
            </a:pPr>
            <a:r>
              <a:rPr lang="en-US" sz="2400" b="1" i="0" dirty="0">
                <a:solidFill>
                  <a:srgbClr val="121212"/>
                </a:solidFill>
                <a:effectLst/>
                <a:latin typeface="Times New Roman" panose="02020603050405020304" pitchFamily="18" charset="0"/>
                <a:cs typeface="Times New Roman" panose="02020603050405020304" pitchFamily="18" charset="0"/>
              </a:rPr>
              <a:t>Text-to-speech or TTS system</a:t>
            </a:r>
            <a:r>
              <a:rPr lang="en-US" sz="2400" b="0" i="0" dirty="0">
                <a:solidFill>
                  <a:srgbClr val="121212"/>
                </a:solidFill>
                <a:effectLst/>
                <a:latin typeface="Times New Roman" panose="02020603050405020304" pitchFamily="18" charset="0"/>
                <a:cs typeface="Times New Roman" panose="02020603050405020304" pitchFamily="18" charset="0"/>
              </a:rPr>
              <a:t> converts normal text into </a:t>
            </a:r>
          </a:p>
          <a:p>
            <a:pPr marL="0" indent="0" algn="just">
              <a:lnSpc>
                <a:spcPts val="2734"/>
              </a:lnSpc>
              <a:buNone/>
            </a:pPr>
            <a:r>
              <a:rPr lang="en-US" sz="2400" b="0" i="0" dirty="0">
                <a:solidFill>
                  <a:srgbClr val="121212"/>
                </a:solidFill>
                <a:effectLst/>
                <a:latin typeface="Times New Roman" panose="02020603050405020304" pitchFamily="18" charset="0"/>
                <a:cs typeface="Times New Roman" panose="02020603050405020304" pitchFamily="18" charset="0"/>
              </a:rPr>
              <a:t>Speech. This tech enables the system to speak out the text</a:t>
            </a:r>
          </a:p>
          <a:p>
            <a:pPr marL="0" indent="0" algn="just">
              <a:lnSpc>
                <a:spcPts val="2734"/>
              </a:lnSpc>
              <a:buNone/>
            </a:pPr>
            <a:r>
              <a:rPr lang="en-US" sz="2400" b="0" i="0" dirty="0">
                <a:solidFill>
                  <a:srgbClr val="121212"/>
                </a:solidFill>
                <a:effectLst/>
                <a:latin typeface="Times New Roman" panose="02020603050405020304" pitchFamily="18" charset="0"/>
                <a:cs typeface="Times New Roman" panose="02020603050405020304" pitchFamily="18" charset="0"/>
              </a:rPr>
              <a:t> in a human voice. There are many examples of Text to </a:t>
            </a:r>
          </a:p>
          <a:p>
            <a:pPr marL="0" indent="0" algn="just">
              <a:lnSpc>
                <a:spcPts val="2734"/>
              </a:lnSpc>
              <a:buNone/>
            </a:pPr>
            <a:r>
              <a:rPr lang="en-US" sz="2400" b="0" i="0" dirty="0">
                <a:solidFill>
                  <a:srgbClr val="121212"/>
                </a:solidFill>
                <a:effectLst/>
                <a:latin typeface="Times New Roman" panose="02020603050405020304" pitchFamily="18" charset="0"/>
                <a:cs typeface="Times New Roman" panose="02020603050405020304" pitchFamily="18" charset="0"/>
              </a:rPr>
              <a:t>Speech conversions like the announcements at public</a:t>
            </a:r>
          </a:p>
          <a:p>
            <a:pPr marL="0" indent="0" algn="just">
              <a:lnSpc>
                <a:spcPts val="2734"/>
              </a:lnSpc>
              <a:buNone/>
            </a:pPr>
            <a:r>
              <a:rPr lang="en-US" sz="2400" b="0" i="0" dirty="0">
                <a:solidFill>
                  <a:srgbClr val="121212"/>
                </a:solidFill>
                <a:effectLst/>
                <a:latin typeface="Times New Roman" panose="02020603050405020304" pitchFamily="18" charset="0"/>
                <a:cs typeface="Times New Roman" panose="02020603050405020304" pitchFamily="18" charset="0"/>
              </a:rPr>
              <a:t> transport, the customer care calls, voice assistants in your </a:t>
            </a:r>
          </a:p>
          <a:p>
            <a:pPr marL="0" indent="0" algn="just">
              <a:lnSpc>
                <a:spcPts val="2734"/>
              </a:lnSpc>
              <a:buNone/>
            </a:pPr>
            <a:r>
              <a:rPr lang="en-US" sz="2400" b="0" i="0" dirty="0">
                <a:solidFill>
                  <a:srgbClr val="121212"/>
                </a:solidFill>
                <a:effectLst/>
                <a:latin typeface="Times New Roman" panose="02020603050405020304" pitchFamily="18" charset="0"/>
                <a:cs typeface="Times New Roman" panose="02020603050405020304" pitchFamily="18" charset="0"/>
              </a:rPr>
              <a:t>smartphones, or the navigation menu of any machine. </a:t>
            </a:r>
          </a:p>
          <a:p>
            <a:pPr marL="0" indent="0" algn="just">
              <a:lnSpc>
                <a:spcPts val="2734"/>
              </a:lnSpc>
              <a:buNone/>
            </a:pPr>
            <a:r>
              <a:rPr lang="en-US" sz="2400" b="0" i="0" dirty="0">
                <a:solidFill>
                  <a:srgbClr val="121212"/>
                </a:solidFill>
                <a:effectLst/>
                <a:latin typeface="Times New Roman" panose="02020603050405020304" pitchFamily="18" charset="0"/>
                <a:cs typeface="Times New Roman" panose="02020603050405020304" pitchFamily="18" charset="0"/>
              </a:rPr>
              <a:t>You can even find the TTS in Microsoft </a:t>
            </a:r>
          </a:p>
          <a:p>
            <a:pPr marL="0" indent="0" algn="just">
              <a:lnSpc>
                <a:spcPts val="2734"/>
              </a:lnSpc>
              <a:buNone/>
            </a:pPr>
            <a:r>
              <a:rPr lang="en-US" sz="2400" b="0" i="0" dirty="0">
                <a:solidFill>
                  <a:srgbClr val="121212"/>
                </a:solidFill>
                <a:effectLst/>
                <a:latin typeface="Times New Roman" panose="02020603050405020304" pitchFamily="18" charset="0"/>
                <a:cs typeface="Times New Roman" panose="02020603050405020304" pitchFamily="18" charset="0"/>
              </a:rPr>
              <a:t>Word where you set it to speak out the text written in the</a:t>
            </a:r>
          </a:p>
          <a:p>
            <a:pPr marL="0" indent="0" algn="just">
              <a:lnSpc>
                <a:spcPts val="2734"/>
              </a:lnSpc>
              <a:buNone/>
            </a:pPr>
            <a:r>
              <a:rPr lang="en-US" sz="2400" b="0" i="0" dirty="0">
                <a:solidFill>
                  <a:srgbClr val="121212"/>
                </a:solidFill>
                <a:effectLst/>
                <a:latin typeface="Times New Roman" panose="02020603050405020304" pitchFamily="18" charset="0"/>
                <a:cs typeface="Times New Roman" panose="02020603050405020304" pitchFamily="18" charset="0"/>
              </a:rPr>
              <a:t> document. </a:t>
            </a:r>
            <a:endParaRPr lang="en-US" sz="24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31C4C3A7-CCD6-5C04-2F66-65E0CCDB6716}"/>
              </a:ext>
            </a:extLst>
          </p:cNvPr>
          <p:cNvPicPr>
            <a:picLocks noChangeAspect="1"/>
          </p:cNvPicPr>
          <p:nvPr/>
        </p:nvPicPr>
        <p:blipFill>
          <a:blip r:embed="rId4"/>
          <a:stretch>
            <a:fillRect/>
          </a:stretch>
        </p:blipFill>
        <p:spPr>
          <a:xfrm>
            <a:off x="8709005" y="1045845"/>
            <a:ext cx="5714286" cy="5714286"/>
          </a:xfrm>
          <a:prstGeom prst="rect">
            <a:avLst/>
          </a:prstGeom>
        </p:spPr>
      </p:pic>
    </p:spTree>
    <p:extLst>
      <p:ext uri="{BB962C8B-B14F-4D97-AF65-F5344CB8AC3E}">
        <p14:creationId xmlns:p14="http://schemas.microsoft.com/office/powerpoint/2010/main" val="52215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168479"/>
            <a:ext cx="93064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Potential Benefits for Paralyzed Individuals</a:t>
            </a:r>
            <a:endParaRPr lang="en-US" sz="4374" dirty="0"/>
          </a:p>
        </p:txBody>
      </p:sp>
      <p:sp>
        <p:nvSpPr>
          <p:cNvPr id="6" name="Shape 2"/>
          <p:cNvSpPr/>
          <p:nvPr/>
        </p:nvSpPr>
        <p:spPr>
          <a:xfrm>
            <a:off x="833199" y="3064073"/>
            <a:ext cx="499943" cy="499943"/>
          </a:xfrm>
          <a:prstGeom prst="roundRect">
            <a:avLst>
              <a:gd name="adj" fmla="val 20000"/>
            </a:avLst>
          </a:prstGeom>
          <a:solidFill>
            <a:srgbClr val="CCEEFF"/>
          </a:solidFill>
          <a:ln w="13811">
            <a:solidFill>
              <a:srgbClr val="B2D4E5"/>
            </a:solidFill>
            <a:prstDash val="solid"/>
          </a:ln>
        </p:spPr>
      </p:sp>
      <p:sp>
        <p:nvSpPr>
          <p:cNvPr id="7" name="Text 3"/>
          <p:cNvSpPr/>
          <p:nvPr/>
        </p:nvSpPr>
        <p:spPr>
          <a:xfrm>
            <a:off x="1014532" y="3105745"/>
            <a:ext cx="13716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8" name="Text 4"/>
          <p:cNvSpPr/>
          <p:nvPr/>
        </p:nvSpPr>
        <p:spPr>
          <a:xfrm>
            <a:off x="1555313" y="3140393"/>
            <a:ext cx="364236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Enhanced Communication</a:t>
            </a:r>
            <a:endParaRPr lang="en-US" sz="2187" dirty="0"/>
          </a:p>
        </p:txBody>
      </p:sp>
      <p:sp>
        <p:nvSpPr>
          <p:cNvPr id="9" name="Text 5"/>
          <p:cNvSpPr/>
          <p:nvPr/>
        </p:nvSpPr>
        <p:spPr>
          <a:xfrm>
            <a:off x="1555313" y="3620810"/>
            <a:ext cx="3820001"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system enables paralyzed individuals to communicate effectively through Morse code input, promoting independence and connection.</a:t>
            </a:r>
            <a:endParaRPr lang="en-US" sz="1750" dirty="0"/>
          </a:p>
        </p:txBody>
      </p:sp>
      <p:sp>
        <p:nvSpPr>
          <p:cNvPr id="10" name="Shape 6"/>
          <p:cNvSpPr/>
          <p:nvPr/>
        </p:nvSpPr>
        <p:spPr>
          <a:xfrm>
            <a:off x="5597485" y="3064073"/>
            <a:ext cx="499943" cy="499943"/>
          </a:xfrm>
          <a:prstGeom prst="roundRect">
            <a:avLst>
              <a:gd name="adj" fmla="val 20000"/>
            </a:avLst>
          </a:prstGeom>
          <a:solidFill>
            <a:srgbClr val="CCEEFF"/>
          </a:solidFill>
          <a:ln w="13811">
            <a:solidFill>
              <a:srgbClr val="B2D4E5"/>
            </a:solidFill>
            <a:prstDash val="solid"/>
          </a:ln>
        </p:spPr>
      </p:sp>
      <p:sp>
        <p:nvSpPr>
          <p:cNvPr id="11" name="Text 7"/>
          <p:cNvSpPr/>
          <p:nvPr/>
        </p:nvSpPr>
        <p:spPr>
          <a:xfrm>
            <a:off x="5752148" y="3105745"/>
            <a:ext cx="19050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2" name="Text 8"/>
          <p:cNvSpPr/>
          <p:nvPr/>
        </p:nvSpPr>
        <p:spPr>
          <a:xfrm>
            <a:off x="6319599" y="3140393"/>
            <a:ext cx="332232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Improved Quality of Life</a:t>
            </a:r>
            <a:endParaRPr lang="en-US" sz="2187" dirty="0"/>
          </a:p>
        </p:txBody>
      </p:sp>
      <p:sp>
        <p:nvSpPr>
          <p:cNvPr id="13" name="Text 9"/>
          <p:cNvSpPr/>
          <p:nvPr/>
        </p:nvSpPr>
        <p:spPr>
          <a:xfrm>
            <a:off x="6319599" y="3620810"/>
            <a:ext cx="38200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By facilitating communication, the system contributes to an enhanced quality of life, allowing individuals to express their thoughts and needs.</a:t>
            </a:r>
            <a:endParaRPr lang="en-US" sz="1750" dirty="0"/>
          </a:p>
        </p:txBody>
      </p:sp>
      <p:sp>
        <p:nvSpPr>
          <p:cNvPr id="14" name="Shape 10"/>
          <p:cNvSpPr/>
          <p:nvPr/>
        </p:nvSpPr>
        <p:spPr>
          <a:xfrm>
            <a:off x="833199" y="5793581"/>
            <a:ext cx="499943" cy="499943"/>
          </a:xfrm>
          <a:prstGeom prst="roundRect">
            <a:avLst>
              <a:gd name="adj" fmla="val 20000"/>
            </a:avLst>
          </a:prstGeom>
          <a:solidFill>
            <a:srgbClr val="CCEEFF"/>
          </a:solidFill>
          <a:ln w="13811">
            <a:solidFill>
              <a:srgbClr val="B2D4E5"/>
            </a:solidFill>
            <a:prstDash val="solid"/>
          </a:ln>
        </p:spPr>
      </p:sp>
      <p:sp>
        <p:nvSpPr>
          <p:cNvPr id="15" name="Text 11"/>
          <p:cNvSpPr/>
          <p:nvPr/>
        </p:nvSpPr>
        <p:spPr>
          <a:xfrm>
            <a:off x="984052" y="5835253"/>
            <a:ext cx="19812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6" name="Text 12"/>
          <p:cNvSpPr/>
          <p:nvPr/>
        </p:nvSpPr>
        <p:spPr>
          <a:xfrm>
            <a:off x="1555313" y="5869900"/>
            <a:ext cx="2221944"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Empowerment</a:t>
            </a:r>
            <a:endParaRPr lang="en-US" sz="2187" dirty="0"/>
          </a:p>
        </p:txBody>
      </p:sp>
      <p:sp>
        <p:nvSpPr>
          <p:cNvPr id="17" name="Text 13"/>
          <p:cNvSpPr/>
          <p:nvPr/>
        </p:nvSpPr>
        <p:spPr>
          <a:xfrm>
            <a:off x="1555313" y="6350317"/>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Empowering individuals with limited mobility, the system offers a reliable means to engage with their surroundings and loved ones.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591866"/>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Challenges Faced During the Development Process</a:t>
            </a:r>
            <a:endParaRPr lang="en-US" sz="4374" dirty="0"/>
          </a:p>
        </p:txBody>
      </p:sp>
      <p:sp>
        <p:nvSpPr>
          <p:cNvPr id="5" name="Text 2"/>
          <p:cNvSpPr/>
          <p:nvPr/>
        </p:nvSpPr>
        <p:spPr>
          <a:xfrm>
            <a:off x="2037993" y="3536037"/>
            <a:ext cx="316230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Technical Complexities</a:t>
            </a:r>
            <a:endParaRPr lang="en-US" sz="2187" dirty="0"/>
          </a:p>
        </p:txBody>
      </p:sp>
      <p:sp>
        <p:nvSpPr>
          <p:cNvPr id="6" name="Text 3"/>
          <p:cNvSpPr/>
          <p:nvPr/>
        </p:nvSpPr>
        <p:spPr>
          <a:xfrm>
            <a:off x="2037993" y="4105394"/>
            <a:ext cx="500622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integration of the eye blinking method with accurate Morse code detection presented technical challenges, requiring precise calibration and testing.</a:t>
            </a:r>
            <a:endParaRPr lang="en-US" sz="1750" dirty="0"/>
          </a:p>
        </p:txBody>
      </p:sp>
      <p:sp>
        <p:nvSpPr>
          <p:cNvPr id="7" name="Text 4"/>
          <p:cNvSpPr/>
          <p:nvPr/>
        </p:nvSpPr>
        <p:spPr>
          <a:xfrm>
            <a:off x="2037993" y="5726906"/>
            <a:ext cx="5006221"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IMG query="technical challenges with embedded systems" /&gt;</a:t>
            </a:r>
            <a:endParaRPr lang="en-US" sz="1750" dirty="0"/>
          </a:p>
        </p:txBody>
      </p:sp>
      <p:sp>
        <p:nvSpPr>
          <p:cNvPr id="8" name="Text 5"/>
          <p:cNvSpPr/>
          <p:nvPr/>
        </p:nvSpPr>
        <p:spPr>
          <a:xfrm>
            <a:off x="7593806" y="3536037"/>
            <a:ext cx="280416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User-Focused Design</a:t>
            </a:r>
            <a:endParaRPr lang="en-US" sz="2187" dirty="0"/>
          </a:p>
        </p:txBody>
      </p:sp>
      <p:sp>
        <p:nvSpPr>
          <p:cNvPr id="9" name="Text 6"/>
          <p:cNvSpPr/>
          <p:nvPr/>
        </p:nvSpPr>
        <p:spPr>
          <a:xfrm>
            <a:off x="7593806" y="4105394"/>
            <a:ext cx="500622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Ensuring user comfort and adaptability posed challenges in creating a seamless and non-intrusive system for the target users.</a:t>
            </a:r>
            <a:endParaRPr lang="en-US" sz="1750" dirty="0"/>
          </a:p>
        </p:txBody>
      </p:sp>
      <p:sp>
        <p:nvSpPr>
          <p:cNvPr id="10" name="Text 7"/>
          <p:cNvSpPr/>
          <p:nvPr/>
        </p:nvSpPr>
        <p:spPr>
          <a:xfrm>
            <a:off x="7593806" y="5371505"/>
            <a:ext cx="5006221"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IMG query="user-focused design embedded systems" /&gt;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950476"/>
            <a:ext cx="93064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Future Improvements and Potential Applications</a:t>
            </a:r>
            <a:endParaRPr lang="en-US" sz="4374" dirty="0"/>
          </a:p>
        </p:txBody>
      </p:sp>
      <p:sp>
        <p:nvSpPr>
          <p:cNvPr id="6" name="Shape 2"/>
          <p:cNvSpPr/>
          <p:nvPr/>
        </p:nvSpPr>
        <p:spPr>
          <a:xfrm>
            <a:off x="833199" y="2672477"/>
            <a:ext cx="4542115" cy="2721173"/>
          </a:xfrm>
          <a:prstGeom prst="roundRect">
            <a:avLst>
              <a:gd name="adj" fmla="val 3675"/>
            </a:avLst>
          </a:prstGeom>
          <a:solidFill>
            <a:srgbClr val="CCEEFF"/>
          </a:solidFill>
          <a:ln w="13811">
            <a:solidFill>
              <a:srgbClr val="B2D4E5"/>
            </a:solidFill>
            <a:prstDash val="solid"/>
          </a:ln>
        </p:spPr>
      </p:sp>
      <p:sp>
        <p:nvSpPr>
          <p:cNvPr id="7" name="Text 3"/>
          <p:cNvSpPr/>
          <p:nvPr/>
        </p:nvSpPr>
        <p:spPr>
          <a:xfrm>
            <a:off x="1069181" y="2908459"/>
            <a:ext cx="367284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Enhanced Sensor Accuracy</a:t>
            </a:r>
            <a:endParaRPr lang="en-US" sz="2187" dirty="0"/>
          </a:p>
        </p:txBody>
      </p:sp>
      <p:sp>
        <p:nvSpPr>
          <p:cNvPr id="8" name="Text 4"/>
          <p:cNvSpPr/>
          <p:nvPr/>
        </p:nvSpPr>
        <p:spPr>
          <a:xfrm>
            <a:off x="1069181" y="3388876"/>
            <a:ext cx="4070152"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Future iterations will focus on refining the IR sensor technology to improve accuracy and responsiveness in detecting eye blinks.</a:t>
            </a:r>
            <a:endParaRPr lang="en-US" sz="1750" dirty="0"/>
          </a:p>
        </p:txBody>
      </p:sp>
      <p:sp>
        <p:nvSpPr>
          <p:cNvPr id="9" name="Shape 5"/>
          <p:cNvSpPr/>
          <p:nvPr/>
        </p:nvSpPr>
        <p:spPr>
          <a:xfrm>
            <a:off x="5597485" y="2672477"/>
            <a:ext cx="4542115" cy="2721173"/>
          </a:xfrm>
          <a:prstGeom prst="roundRect">
            <a:avLst>
              <a:gd name="adj" fmla="val 3675"/>
            </a:avLst>
          </a:prstGeom>
          <a:solidFill>
            <a:srgbClr val="CCEEFF"/>
          </a:solidFill>
          <a:ln w="13811">
            <a:solidFill>
              <a:srgbClr val="B2D4E5"/>
            </a:solidFill>
            <a:prstDash val="solid"/>
          </a:ln>
        </p:spPr>
      </p:sp>
      <p:sp>
        <p:nvSpPr>
          <p:cNvPr id="10" name="Text 6"/>
          <p:cNvSpPr/>
          <p:nvPr/>
        </p:nvSpPr>
        <p:spPr>
          <a:xfrm>
            <a:off x="5833467" y="2908459"/>
            <a:ext cx="4070152"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Expandable Communication Modes</a:t>
            </a:r>
            <a:endParaRPr lang="en-US" sz="2187" dirty="0"/>
          </a:p>
        </p:txBody>
      </p:sp>
      <p:sp>
        <p:nvSpPr>
          <p:cNvPr id="11" name="Text 7"/>
          <p:cNvSpPr/>
          <p:nvPr/>
        </p:nvSpPr>
        <p:spPr>
          <a:xfrm>
            <a:off x="5833467" y="3736062"/>
            <a:ext cx="4070152"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Exploring additional communication modes to complement Morse code, such as gesture-based inputs for versatile interaction.</a:t>
            </a:r>
            <a:endParaRPr lang="en-US" sz="1750" dirty="0"/>
          </a:p>
        </p:txBody>
      </p:sp>
      <p:sp>
        <p:nvSpPr>
          <p:cNvPr id="12" name="Shape 8"/>
          <p:cNvSpPr/>
          <p:nvPr/>
        </p:nvSpPr>
        <p:spPr>
          <a:xfrm>
            <a:off x="833199" y="5615821"/>
            <a:ext cx="9306401" cy="1663184"/>
          </a:xfrm>
          <a:prstGeom prst="roundRect">
            <a:avLst>
              <a:gd name="adj" fmla="val 6012"/>
            </a:avLst>
          </a:prstGeom>
          <a:solidFill>
            <a:srgbClr val="CCEEFF"/>
          </a:solidFill>
          <a:ln w="13811">
            <a:solidFill>
              <a:srgbClr val="B2D4E5"/>
            </a:solidFill>
            <a:prstDash val="solid"/>
          </a:ln>
        </p:spPr>
      </p:sp>
      <p:sp>
        <p:nvSpPr>
          <p:cNvPr id="13" name="Text 9"/>
          <p:cNvSpPr/>
          <p:nvPr/>
        </p:nvSpPr>
        <p:spPr>
          <a:xfrm>
            <a:off x="1069181" y="5851803"/>
            <a:ext cx="428244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Integration with Smart Devices</a:t>
            </a:r>
            <a:endParaRPr lang="en-US" sz="2187" dirty="0"/>
          </a:p>
        </p:txBody>
      </p:sp>
      <p:sp>
        <p:nvSpPr>
          <p:cNvPr id="14" name="Text 10"/>
          <p:cNvSpPr/>
          <p:nvPr/>
        </p:nvSpPr>
        <p:spPr>
          <a:xfrm>
            <a:off x="1069181" y="6332220"/>
            <a:ext cx="8834438"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Further applications involve integration with smart devices and IoT platforms, enhancing accessibility and connectivity for users.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782</Words>
  <Application>Microsoft Office PowerPoint</Application>
  <PresentationFormat>Custom</PresentationFormat>
  <Paragraphs>87</Paragraphs>
  <Slides>12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Eudoxus Sans</vt:lpstr>
      <vt:lpstr>Georgia Pro Cond Light</vt:lpstr>
      <vt:lpstr>Microsoft Sans Serif</vt:lpstr>
      <vt:lpstr>p22-mackinac-pro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Siddhesh Dangade</cp:lastModifiedBy>
  <cp:revision>10</cp:revision>
  <dcterms:created xsi:type="dcterms:W3CDTF">2024-01-13T14:00:22Z</dcterms:created>
  <dcterms:modified xsi:type="dcterms:W3CDTF">2024-01-13T17:49:22Z</dcterms:modified>
</cp:coreProperties>
</file>